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1848" y="-11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07.02.2018 № 110 «Об утверждении порядков предоставления субсидий сельскохозяйственным товаропроизводителям (за исключением граждан, ведущих личное подсобное хозяйство, и сельскохозяйственных кредитных потребительских кооперативов) на поддержку элитного семеноводства и на возмещение части затрат на производство семян»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возмещение части затрат на производство семян 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</a:t>
            </a:r>
            <a:r>
              <a:rPr lang="ru-RU" dirty="0"/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сельскохозяйственные товаропроизводители (за исключением граждан, ведущих личное подсобное хозяйство, и сельскохозяйственных кредитных потребительских кооперативов), поставленные на учет в налоговых органах Воронежской области, осуществляющие деятельность на территории Воронежской области, соответствующие требованиям, установленным пунктом 9 Порядка *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833257" y="5468134"/>
            <a:ext cx="26484942" cy="17208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департаментом аграрной политики Воронежской области объявления о проведении отбора на  Едином портале бюджетной системы Российской Федерации в информационно-телекоммуникационной сети «Интернет», а также в информационной системе «Портал Воронежской области в сети Интернет» на странице Департамента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862514" y="7854768"/>
            <a:ext cx="26484943" cy="4031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участником отбора в Департамент в срок, установленный Департаментом в объявлении о проведении отбора, заявки на участие в отборе по форме согласно приложению № 1 к Порядку с приложением документов, указанных в пункте 13 Порядка **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6714" y="12824603"/>
            <a:ext cx="14238514" cy="239348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4" y="15717396"/>
            <a:ext cx="14238514" cy="24384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10 рабочих дней с даты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регистрации заявки)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658991" y="20101787"/>
            <a:ext cx="9027417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пунктами 4, 9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9585078-1EC5-4E8A-8B93-B637977EDDE2}"/>
              </a:ext>
            </a:extLst>
          </p:cNvPr>
          <p:cNvSpPr/>
          <p:nvPr/>
        </p:nvSpPr>
        <p:spPr>
          <a:xfrm>
            <a:off x="26680885" y="29079679"/>
            <a:ext cx="7903027" cy="4408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22587EF-6113-4648-8CC3-44C99236B388}"/>
              </a:ext>
            </a:extLst>
          </p:cNvPr>
          <p:cNvSpPr/>
          <p:nvPr/>
        </p:nvSpPr>
        <p:spPr>
          <a:xfrm>
            <a:off x="26680885" y="34689523"/>
            <a:ext cx="7903027" cy="3820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918285"/>
            <a:ext cx="9027417" cy="2888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предоставлении субсидии либо об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20 рабочих дней с даты регистрации заявки)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128028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субсидии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соответствии с пунктом 13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субсидии, установленных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22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субсидии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D82481-D641-47F8-80E8-762EB6F34C7F}"/>
              </a:ext>
            </a:extLst>
          </p:cNvPr>
          <p:cNvSpPr/>
          <p:nvPr/>
        </p:nvSpPr>
        <p:spPr>
          <a:xfrm>
            <a:off x="11069070" y="45079856"/>
            <a:ext cx="10074730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19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F17C7CE-10F5-4C46-8FA1-DBB252C640D1}"/>
              </a:ext>
            </a:extLst>
          </p:cNvPr>
          <p:cNvSpPr/>
          <p:nvPr/>
        </p:nvSpPr>
        <p:spPr>
          <a:xfrm>
            <a:off x="1143001" y="3719442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40452285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 рабочих дней с даты принятия решения о предоставлении субсидии)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5000" y="44094962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7149453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значений результатов предоставления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до 1 апреля года, следующего за годом получения субсидии) 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B96C6C3-B25A-4B13-A9F2-E7BDA845C788}"/>
              </a:ext>
            </a:extLst>
          </p:cNvPr>
          <p:cNvSpPr/>
          <p:nvPr/>
        </p:nvSpPr>
        <p:spPr>
          <a:xfrm>
            <a:off x="8552771" y="41656662"/>
            <a:ext cx="947056" cy="1364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низ 19">
            <a:extLst>
              <a:ext uri="{FF2B5EF4-FFF2-40B4-BE49-F238E27FC236}">
                <a16:creationId xmlns:a16="http://schemas.microsoft.com/office/drawing/2014/main" id="{B774B656-58C7-4B9B-AAAC-AB9F987C0024}"/>
              </a:ext>
            </a:extLst>
          </p:cNvPr>
          <p:cNvSpPr/>
          <p:nvPr/>
        </p:nvSpPr>
        <p:spPr>
          <a:xfrm>
            <a:off x="18104985" y="4656997"/>
            <a:ext cx="45719" cy="7178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0A48571C-47B7-4636-B6E7-A182C488242C}"/>
              </a:ext>
            </a:extLst>
          </p:cNvPr>
          <p:cNvSpPr/>
          <p:nvPr/>
        </p:nvSpPr>
        <p:spPr>
          <a:xfrm>
            <a:off x="18127844" y="7188949"/>
            <a:ext cx="45719" cy="6658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>
            <a:off x="17926050" y="11886641"/>
            <a:ext cx="45719" cy="9379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E89C4D1B-FD9B-4CF0-9866-1B34F4FA1F3C}"/>
              </a:ext>
            </a:extLst>
          </p:cNvPr>
          <p:cNvSpPr/>
          <p:nvPr/>
        </p:nvSpPr>
        <p:spPr>
          <a:xfrm>
            <a:off x="18098588" y="15218086"/>
            <a:ext cx="45719" cy="4147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>
            <a:off x="10172700" y="22663799"/>
            <a:ext cx="45719" cy="22544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6071A923-2A70-4B99-8557-189B4EF522C4}"/>
              </a:ext>
            </a:extLst>
          </p:cNvPr>
          <p:cNvSpPr/>
          <p:nvPr/>
        </p:nvSpPr>
        <p:spPr>
          <a:xfrm flipH="1">
            <a:off x="16119565" y="39626665"/>
            <a:ext cx="108616" cy="92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49278" y="36611920"/>
            <a:ext cx="91437" cy="6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>
            <a:off x="4506164" y="39709022"/>
            <a:ext cx="45719" cy="725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DE353881-F4C6-45B5-ABE0-6C80C2D306E6}"/>
              </a:ext>
            </a:extLst>
          </p:cNvPr>
          <p:cNvSpPr/>
          <p:nvPr/>
        </p:nvSpPr>
        <p:spPr>
          <a:xfrm>
            <a:off x="4506165" y="46496312"/>
            <a:ext cx="45719" cy="65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>
            <a:off x="14813770" y="26218624"/>
            <a:ext cx="141441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6146311" y="26264343"/>
            <a:ext cx="127590" cy="2815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>
            <a:off x="10195559" y="16702770"/>
            <a:ext cx="45719" cy="33516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655358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:a16="http://schemas.microsoft.com/office/drawing/2014/main" id="{646BB351-C4A7-4055-A91E-36EB5F12004A}"/>
              </a:ext>
            </a:extLst>
          </p:cNvPr>
          <p:cNvSpPr/>
          <p:nvPr/>
        </p:nvSpPr>
        <p:spPr>
          <a:xfrm>
            <a:off x="30610744" y="28078577"/>
            <a:ext cx="45719" cy="1001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id="{9AD41E40-2D62-44C6-A0E5-8F0885B698B8}"/>
              </a:ext>
            </a:extLst>
          </p:cNvPr>
          <p:cNvSpPr/>
          <p:nvPr/>
        </p:nvSpPr>
        <p:spPr>
          <a:xfrm>
            <a:off x="30656463" y="33488393"/>
            <a:ext cx="45719" cy="1201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45688B-BF26-49E0-B10A-0BE80773A748}"/>
              </a:ext>
            </a:extLst>
          </p:cNvPr>
          <p:cNvSpPr/>
          <p:nvPr/>
        </p:nvSpPr>
        <p:spPr>
          <a:xfrm>
            <a:off x="11069070" y="40553766"/>
            <a:ext cx="10074730" cy="3377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D4A2C88-0CD3-46B2-8BD9-1820BFC81D03}"/>
              </a:ext>
            </a:extLst>
          </p:cNvPr>
          <p:cNvSpPr/>
          <p:nvPr/>
        </p:nvSpPr>
        <p:spPr>
          <a:xfrm>
            <a:off x="16100590" y="43931726"/>
            <a:ext cx="45721" cy="114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125DF06-9DA5-4F0B-A8F6-8E52662A2C73}"/>
              </a:ext>
            </a:extLst>
          </p:cNvPr>
          <p:cNvSpPr/>
          <p:nvPr/>
        </p:nvSpPr>
        <p:spPr>
          <a:xfrm>
            <a:off x="1143001" y="32602028"/>
            <a:ext cx="7334795" cy="397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8" y="31963930"/>
            <a:ext cx="45719" cy="595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357D43C4-E154-4C07-BD7C-CF72205E2276}"/>
              </a:ext>
            </a:extLst>
          </p:cNvPr>
          <p:cNvSpPr/>
          <p:nvPr/>
        </p:nvSpPr>
        <p:spPr>
          <a:xfrm rot="10800000">
            <a:off x="9429362" y="36312177"/>
            <a:ext cx="91439" cy="5475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B4374ED7-6D4A-4AF1-AFD8-0605CDA39993}"/>
              </a:ext>
            </a:extLst>
          </p:cNvPr>
          <p:cNvSpPr/>
          <p:nvPr/>
        </p:nvSpPr>
        <p:spPr>
          <a:xfrm>
            <a:off x="9499827" y="36249428"/>
            <a:ext cx="1526556" cy="125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627ADC15-93BB-4783-AA9A-3BABAE67173A}"/>
              </a:ext>
            </a:extLst>
          </p:cNvPr>
          <p:cNvSpPr/>
          <p:nvPr/>
        </p:nvSpPr>
        <p:spPr>
          <a:xfrm>
            <a:off x="4472135" y="43424443"/>
            <a:ext cx="68580" cy="67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9" y="10593138"/>
            <a:ext cx="32196504" cy="132596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Требования к участникам отбора, которым должен соответствовать участник отбора на дату подачи заявки на участие в отборе: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участник отбора понес затраты на производство семян в текущем году и (или) в году, предшествующем году подачи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них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Федерации, а участники отбора - индивидуальные предприниматели не должны прекратить деятельность в качестве индивидуального предпринимателя;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участник отбора не должен получать средства из бюджета Воронежской области на основании иных нормативных правовых актов Воронежской области на цели, установленные пунктом 2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з) участник отбора в году, предшествующем году получения субсидии, не привлекался к ответственности за несоблюдение запрета на выжигание сухой травянистой растительности, стерни, пожнивных остатков (за исключением рисовой соломы) на землях сельскохозяйственного назначения, установленного Постановлением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Российской Федерации от 16.09.2020 № 1479 «Об утверждении Правил противопожарного режима в Российской Федерации».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9" y="26674355"/>
            <a:ext cx="31757812" cy="113764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Участник отбора одновременно с представлением заявки представляет в Департамент следующие документы: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расчет размера субсидии по форме согласно приложению № 2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сведения о размере посевных площадей за текущий год, занятых сельскохозяйственными культурами по видам культур (по форме федерального статистического наблюдения № 4-СХ «Сведения об итогах сева под урожай» (для юридических лиц, осуществляющих сельскохозяйственную деятельность (кроме субъектов малого предпринимательства и крестьянских (фермерских) хозяйств)) или по форме федерального статистического наблюдения № 1-фермер «Сведения об итогах сева под урожай» (для юридических лиц - субъектов малого предпринимательства, основным видом деятельности которых является сельскохозяйственная деятельность, и крестьянских (фермерских) хозяйств, имеющих посевы сельскохозяйственных культур));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сертификат соответствия на высеваемые семена или акт апробации и протокол испытаний на высеваемые семена. В случае окончания срока действия сертификата до срока высева семян к нему прилагается протокол испытаний;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акт на посев семян сельскохозяйственной культуры, утвержденный руководителем участника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акт апробации семенных посевов сельскохозяйственной культуры;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акт на оприходование полученных (после подработки в зачетном весе) семян сельскохозяйственной культуры, утвержденный руководителем участника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сертификат соответствия на произведенные семена сельскохозяйственной культуры;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9) отчетность о финансово-экономическом состоянии участника отбора за год, предшествующий году получения субсидии,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отчетном или в текущем финансовому году), в случае отсутствия отчетности в Департаменте.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 если документы заверены уполномоченным лицом, предоставляются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7" y="3185652"/>
            <a:ext cx="32196505" cy="51052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возмещение части фактически понесенных затрат сельскохозяйственными товаропроизводителями (за исключением граждан, ведущих личное подсобное хозяйство, и сельскохозяйственных кредитных потребительских кооперативов)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производство оригинальных семян зерновых и зернобобовых культур (озимая пшеница, озимая рожь, озимая тритикале, яровая пшеница, яровой ячмень, яровая тритикале, горох) (без учета налога на добавленную стоимость), включенных в Государственный реестр селекционных достижений, допущенных к использованию по пятому региону допуска (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оригинаторами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которых являются предприятия и организации (учреждения), зарегистрированные и осуществляющие свою деятельность на территории Воронежской области).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получателей субсидии, использующих право на освобождение от исполнения обязанностей налогоплательщика, связанных с исчислением и уплатой налога на добавленную стоимость, возмещение части их затрат осуществляется исходя из суммы расходов на приобретение товаров (работ, услуг), включая сумму налога на добавленную стоимость</a:t>
            </a:r>
            <a:r>
              <a:rPr lang="ru-RU" dirty="0"/>
              <a:t>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775</TotalTime>
  <Words>1592</Words>
  <Application>Microsoft Office PowerPoint</Application>
  <PresentationFormat>Произвольный</PresentationFormat>
  <Paragraphs>84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Куркина Людмила Анатольевна</cp:lastModifiedBy>
  <cp:revision>72</cp:revision>
  <cp:lastPrinted>2021-08-11T09:50:44Z</cp:lastPrinted>
  <dcterms:created xsi:type="dcterms:W3CDTF">2021-08-10T14:20:26Z</dcterms:created>
  <dcterms:modified xsi:type="dcterms:W3CDTF">2021-09-29T13:35:36Z</dcterms:modified>
</cp:coreProperties>
</file>